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94" r:id="rId5"/>
    <p:sldId id="295" r:id="rId6"/>
    <p:sldId id="264" r:id="rId7"/>
    <p:sldId id="299" r:id="rId8"/>
    <p:sldId id="300" r:id="rId9"/>
    <p:sldId id="301" r:id="rId10"/>
    <p:sldId id="296" r:id="rId11"/>
    <p:sldId id="297" r:id="rId12"/>
    <p:sldId id="298" r:id="rId13"/>
    <p:sldId id="336" r:id="rId14"/>
    <p:sldId id="340" r:id="rId15"/>
    <p:sldId id="258" r:id="rId16"/>
    <p:sldId id="272" r:id="rId17"/>
    <p:sldId id="302" r:id="rId18"/>
    <p:sldId id="303" r:id="rId19"/>
    <p:sldId id="304" r:id="rId20"/>
    <p:sldId id="305" r:id="rId21"/>
    <p:sldId id="306" r:id="rId22"/>
    <p:sldId id="307" r:id="rId23"/>
    <p:sldId id="337" r:id="rId24"/>
    <p:sldId id="338" r:id="rId25"/>
    <p:sldId id="339" r:id="rId26"/>
    <p:sldId id="309" r:id="rId27"/>
    <p:sldId id="310" r:id="rId28"/>
    <p:sldId id="311" r:id="rId29"/>
    <p:sldId id="314" r:id="rId30"/>
    <p:sldId id="313" r:id="rId31"/>
    <p:sldId id="276" r:id="rId32"/>
    <p:sldId id="277" r:id="rId33"/>
    <p:sldId id="321" r:id="rId34"/>
    <p:sldId id="316" r:id="rId35"/>
    <p:sldId id="317" r:id="rId36"/>
    <p:sldId id="318" r:id="rId37"/>
    <p:sldId id="320" r:id="rId38"/>
    <p:sldId id="322" r:id="rId39"/>
    <p:sldId id="286" r:id="rId40"/>
    <p:sldId id="324" r:id="rId41"/>
    <p:sldId id="323" r:id="rId42"/>
    <p:sldId id="325" r:id="rId43"/>
    <p:sldId id="326" r:id="rId44"/>
    <p:sldId id="327" r:id="rId45"/>
    <p:sldId id="328" r:id="rId46"/>
    <p:sldId id="329" r:id="rId47"/>
    <p:sldId id="330" r:id="rId48"/>
    <p:sldId id="331" r:id="rId49"/>
    <p:sldId id="287" r:id="rId50"/>
    <p:sldId id="332" r:id="rId51"/>
    <p:sldId id="335" r:id="rId52"/>
    <p:sldId id="341" r:id="rId53"/>
    <p:sldId id="292" r:id="rId54"/>
    <p:sldId id="333" r:id="rId55"/>
    <p:sldId id="334" r:id="rId5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0" d="100"/>
          <a:sy n="80" d="100"/>
        </p:scale>
        <p:origin x="-1272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r" rtl="1">
              <a:defRPr/>
            </a:lvl1pPr>
          </a:lstStyle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1"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algn="l" rtl="1">
              <a:defRPr/>
            </a:lvl1pPr>
          </a:lstStyle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8E54A7-BE11-4BFC-8CC4-FBB0F43A5D65}" type="datetimeFigureOut">
              <a:rPr lang="en-US" smtClean="0"/>
              <a:pPr/>
              <a:t>3/9/2014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F185B1-3B60-488B-89C1-9F64B1DDC39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2400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26600" b="1" i="1" dirty="0" smtClean="0"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Angsana New" pitchFamily="18" charset="-34"/>
                <a:cs typeface="Angsana New" pitchFamily="18" charset="-34"/>
              </a:rPr>
              <a:t>Patterns</a:t>
            </a:r>
            <a:endParaRPr lang="en-US" b="1" i="1" dirty="0"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latin typeface="Angsana New" pitchFamily="18" charset="-34"/>
              <a:cs typeface="Angsana New" pitchFamily="18" charset="-34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491335"/>
            <a:ext cx="6781800" cy="838200"/>
          </a:xfrm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rmAutofit/>
          </a:bodyPr>
          <a:lstStyle/>
          <a:p>
            <a:pPr rtl="1"/>
            <a:r>
              <a:rPr lang="fa-IR" sz="3600" b="1" dirty="0" smtClean="0"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12   Yagut_shsmrt" pitchFamily="2" charset="-78"/>
              </a:rPr>
              <a:t>الگوهای خلق مدل‌های کسب و کار</a:t>
            </a:r>
            <a:endParaRPr lang="en-US" sz="3600" b="1" dirty="0"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1676400" y="1219200"/>
            <a:ext cx="7315200" cy="838200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800" b="1" i="0" u="none" kern="1200" cap="none" spc="430" normalizeH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n-lt"/>
                <a:ea typeface="+mn-ea"/>
                <a:cs typeface="12   Yagut_shsmrt" pitchFamily="2" charset="-78"/>
              </a:rPr>
              <a:t>Business Model Generation</a:t>
            </a:r>
            <a:endParaRPr kumimoji="0" lang="en-US" sz="2800" b="1" i="0" u="none" kern="1200" cap="none" spc="430" normalizeH="0" noProof="0" dirty="0">
              <a:ln>
                <a:noFill/>
              </a:ln>
              <a:solidFill>
                <a:srgbClr val="002060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n-lt"/>
              <a:ea typeface="+mn-ea"/>
              <a:cs typeface="12   Yagut_shsmrt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43000" y="53295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مهدی ناصری</a:t>
            </a:r>
            <a:endParaRPr 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  <p:pic>
        <p:nvPicPr>
          <p:cNvPr id="41986" name="Picture 2" descr="http://upload.wikimedia.org/wikipedia/commons/thumb/1/11/EBay_former_logo.svg/1543px-EBay_former_logo.sv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5800" y="1371600"/>
            <a:ext cx="4191000" cy="174376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  <p:pic>
        <p:nvPicPr>
          <p:cNvPr id="44034" name="Picture 2" descr="http://www.youtube.com/yt/brand/media/image/YouTube-logo-full_colo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381000"/>
            <a:ext cx="6324600" cy="39354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  <p:pic>
        <p:nvPicPr>
          <p:cNvPr id="38916" name="Picture 4" descr="http://www.mjltm.com/images/Lulu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066800"/>
            <a:ext cx="4079875" cy="235682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  <p:pic>
        <p:nvPicPr>
          <p:cNvPr id="1028" name="Picture 4" descr="http://blog.axprint.com/sites/all/themes/apblog/css/img/axprint-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1676400"/>
            <a:ext cx="4545162" cy="126551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66562" name="AutoShape 2" descr="https://pbs.twimg.com/profile_images/1120170255/varchin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564" name="AutoShape 4" descr="https://pbs.twimg.com/profile_images/1120170255/varchin_logo.pn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6565" name="Picture 5" descr="C:\Documents and Settings\Mahdi\Desktop\varchin_lo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86400" y="1066800"/>
            <a:ext cx="2570302" cy="3390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668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بوم الگوی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en-US" sz="3600">
              <a:cs typeface="Dast Nevis" pitchFamily="66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20689"/>
            <a:ext cx="8458200" cy="568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5438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تعداد زیادی از بخش ها با مخاطب محدود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10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دامنه وسیعی از محتواهای با مخاطب محدود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85800" y="16002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ارائه دهندگان محتوی با مخاطب محدود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1676400"/>
            <a:ext cx="14478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ترویج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مدیریت محتوی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62200" y="3810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5943600" y="4191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اینترنت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553200" y="5520396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فروش کم از تعداد زیادی از اقلام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057400" y="5534464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مدیریت، توسعه و نگهداری 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43800" y="34290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ارائه دهندگان محتوا با مخاطب محدود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62864" y="35052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ابزارهای تولید محتوی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609600" y="35814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محتوای تولید شده توسط کاربر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5410200" y="3733800"/>
            <a:ext cx="2113672" cy="228600"/>
          </a:xfrm>
          <a:prstGeom prst="rightArrow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486400" y="1905000"/>
            <a:ext cx="2057400" cy="228600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334000" y="5528604"/>
            <a:ext cx="9906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تبلیغات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فروش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عضویت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و....</a:t>
            </a:r>
            <a:endParaRPr lang="en-US" sz="1600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18288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دو یا چند گروه مجزا و در عین حال به هم وابسته از مشتریان را دور هم جمع می نماید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1828800"/>
            <a:ext cx="2971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دو یا چند گروه مجزا و در عین حال به هم وابسته از مشتریان را دور هم جمع می نماید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تنها در صورتی ارزشمند است که سایر گروههای مشتریان هم حضور داشته باشند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1828800"/>
            <a:ext cx="2971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دو یا چند گروه مجزا و در عین حال به هم وابسته از مشتریان را دور هم جمع می نماید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تنها در صورتی ارزشمند است که سایر گروههای مشتریان هم حضور داشته باشند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ارزش آفرینی از طریق تسهیل تعاملات بین گروههای مختلف مشتری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6019800" y="1828800"/>
            <a:ext cx="29718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دو یا چند گروه مجزا و در عین حال به هم وابسته از مشتریان را دور هم جمع می نماید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تنها در صورتی ارزشمند است که سایر گروههای مشتریان هم حضور داشته باشند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ارزش آفرینی از طریق تسهیل تعاملات بین گروههای مختلف مشتری</a:t>
            </a:r>
          </a:p>
          <a:p>
            <a:pPr algn="justLow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dirty="0" smtClean="0">
                <a:cs typeface="B Yekan" pitchFamily="2" charset="-78"/>
              </a:rPr>
              <a:t>ارزش آن در صورتی رشد می کند که بتواند کاربران بیشتری جذب نماید (اثر شبکه ای)</a:t>
            </a:r>
            <a:endParaRPr lang="en-US" dirty="0" smtClean="0">
              <a:cs typeface="B Yekan" pitchFamily="2" charset="-78"/>
            </a:endParaRPr>
          </a:p>
          <a:p>
            <a:pPr algn="justLow" rtl="1"/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http://thumbs.dreamstime.com/z/city-pattern-22142787.jpg"/>
          <p:cNvPicPr>
            <a:picLocks noChangeAspect="1" noChangeArrowheads="1"/>
          </p:cNvPicPr>
          <p:nvPr/>
        </p:nvPicPr>
        <p:blipFill>
          <a:blip r:embed="rId2" cstate="print"/>
          <a:srcRect r="7100"/>
          <a:stretch>
            <a:fillRect/>
          </a:stretch>
        </p:blipFill>
        <p:spPr bwMode="auto">
          <a:xfrm>
            <a:off x="0" y="0"/>
            <a:ext cx="6224068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00800" y="457200"/>
            <a:ext cx="2590800" cy="589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buNone/>
            </a:pPr>
            <a:r>
              <a:rPr lang="fa-IR" sz="115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الگو</a:t>
            </a:r>
            <a:endParaRPr lang="fa-IR" sz="2800" dirty="0" smtClean="0">
              <a:cs typeface="B Yekan" pitchFamily="2" charset="-78"/>
            </a:endParaRPr>
          </a:p>
          <a:p>
            <a:pPr algn="ctr" rtl="1">
              <a:buNone/>
            </a:pPr>
            <a:endParaRPr lang="fa-IR" sz="2800" dirty="0" smtClean="0">
              <a:cs typeface="B Yekan" pitchFamily="2" charset="-78"/>
            </a:endParaRPr>
          </a:p>
          <a:p>
            <a:pPr algn="justLow" rtl="1">
              <a:buNone/>
            </a:pPr>
            <a:r>
              <a:rPr lang="fa-IR" sz="2400" dirty="0" smtClean="0">
                <a:cs typeface="B Yekan" pitchFamily="2" charset="-78"/>
              </a:rPr>
              <a:t>در معماری مفهومی است که زیربنای ایده‌های طراحی را تشکیل می‌دهد و می‌تواند به عنوان نمونه اولیه مورد استفاده مجدد قرار گیرد</a:t>
            </a:r>
          </a:p>
          <a:p>
            <a:pPr algn="just" rtl="1">
              <a:buNone/>
            </a:pPr>
            <a:endParaRPr lang="fa-IR" sz="2400" dirty="0" smtClean="0">
              <a:cs typeface="B Yekan" pitchFamily="2" charset="-78"/>
            </a:endParaRPr>
          </a:p>
          <a:p>
            <a:pPr rtl="1">
              <a:buNone/>
            </a:pPr>
            <a:r>
              <a:rPr lang="fa-IR" dirty="0" smtClean="0">
                <a:cs typeface="B Yekan" pitchFamily="2" charset="-78"/>
              </a:rPr>
              <a:t>کریستوفر الکساندر، معمار</a:t>
            </a:r>
            <a:endParaRPr lang="en-US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5" name="Picture 2" descr="http://upload.wikimedia.org/wikipedia/commons/thumb/1/11/EBay_former_logo.svg/1543px-EBay_former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2044609"/>
            <a:ext cx="2514600" cy="104625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6" name="Picture 2" descr="http://upload.wikimedia.org/wikipedia/commons/thumb/1/11/EBay_former_logo.svg/1543px-EBay_former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2044609"/>
            <a:ext cx="2514600" cy="1046256"/>
          </a:xfrm>
          <a:prstGeom prst="rect">
            <a:avLst/>
          </a:prstGeom>
          <a:noFill/>
        </p:spPr>
      </p:pic>
      <p:pic>
        <p:nvPicPr>
          <p:cNvPr id="57346" name="Picture 2" descr="http://www.seomofo.com/downloads/new-google-logo-knockof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352800"/>
            <a:ext cx="3429000" cy="1333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6" name="Picture 2" descr="http://upload.wikimedia.org/wikipedia/commons/thumb/1/11/EBay_former_logo.svg/1543px-EBay_former_log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2044609"/>
            <a:ext cx="2514600" cy="1046256"/>
          </a:xfrm>
          <a:prstGeom prst="rect">
            <a:avLst/>
          </a:prstGeom>
          <a:noFill/>
        </p:spPr>
      </p:pic>
      <p:pic>
        <p:nvPicPr>
          <p:cNvPr id="57346" name="Picture 2" descr="http://www.seomofo.com/downloads/new-google-logo-knockof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91200" y="3352800"/>
            <a:ext cx="3429000" cy="1333500"/>
          </a:xfrm>
          <a:prstGeom prst="rect">
            <a:avLst/>
          </a:prstGeom>
          <a:noFill/>
        </p:spPr>
      </p:pic>
      <p:pic>
        <p:nvPicPr>
          <p:cNvPr id="57348" name="Picture 4" descr="http://www.beijingholiday.com/assets/images/travel-tools/chinese-visa5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00800" y="4800600"/>
            <a:ext cx="2286000" cy="143806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65538" name="Picture 2" descr="http://ponisha.ir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133600"/>
            <a:ext cx="2822217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65538" name="Picture 2" descr="http://ponisha.ir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133600"/>
            <a:ext cx="2822217" cy="762000"/>
          </a:xfrm>
          <a:prstGeom prst="rect">
            <a:avLst/>
          </a:prstGeom>
          <a:noFill/>
        </p:spPr>
      </p:pic>
      <p:pic>
        <p:nvPicPr>
          <p:cNvPr id="65540" name="Picture 4" descr="http://blog.anetwork.ir/templates/anetwork-blog/statics/images/anetwork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3581400"/>
            <a:ext cx="2857500" cy="79057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://www.telco2.net/blog/images/mgkeynote/Slide45.PNG"/>
          <p:cNvPicPr>
            <a:picLocks noChangeAspect="1" noChangeArrowheads="1"/>
          </p:cNvPicPr>
          <p:nvPr/>
        </p:nvPicPr>
        <p:blipFill>
          <a:blip r:embed="rId2" cstate="print"/>
          <a:srcRect l="11579" t="14877" r="38878" b="7600"/>
          <a:stretch>
            <a:fillRect/>
          </a:stretch>
        </p:blipFill>
        <p:spPr bwMode="auto">
          <a:xfrm>
            <a:off x="0" y="0"/>
            <a:ext cx="5895474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65538" name="Picture 2" descr="http://ponisha.ir/images/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0" y="2133600"/>
            <a:ext cx="2822217" cy="762000"/>
          </a:xfrm>
          <a:prstGeom prst="rect">
            <a:avLst/>
          </a:prstGeom>
          <a:noFill/>
        </p:spPr>
      </p:pic>
      <p:pic>
        <p:nvPicPr>
          <p:cNvPr id="65540" name="Picture 4" descr="http://blog.anetwork.ir/templates/anetwork-blog/statics/images/anetwork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57900" y="3581400"/>
            <a:ext cx="2857500" cy="790576"/>
          </a:xfrm>
          <a:prstGeom prst="rect">
            <a:avLst/>
          </a:prstGeom>
          <a:noFill/>
        </p:spPr>
      </p:pic>
      <p:pic>
        <p:nvPicPr>
          <p:cNvPr id="65542" name="Picture 6" descr="http://www.safarnegar.com/en/images/zoraq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24600" y="4876800"/>
            <a:ext cx="2507845" cy="990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7" name="Picture 2" descr="http://hiox.org/resource/5737-Who-Came-First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601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172200" y="1941016"/>
            <a:ext cx="2743200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مشکل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  <a:p>
            <a:pPr algn="justLow" rtl="1"/>
            <a:r>
              <a:rPr lang="fa-IR" dirty="0" smtClean="0">
                <a:cs typeface="B Yekan" pitchFamily="2" charset="-78"/>
              </a:rPr>
              <a:t>ارزش پلتفرم نزد یک گروه از مشتریان به طور چشم گیری به تعداد کاربران سایر وجوه پلتفرم بستگی دارد.</a:t>
            </a:r>
          </a:p>
          <a:p>
            <a:pPr algn="justLow" rtl="1"/>
            <a:endParaRPr lang="fa-IR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7" name="Picture 2" descr="http://hiox.org/resource/5737-Who-Came-First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601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172200" y="1941016"/>
            <a:ext cx="2743200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مشکل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  <a:p>
            <a:pPr algn="justLow" rtl="1"/>
            <a:r>
              <a:rPr lang="fa-IR" dirty="0" smtClean="0">
                <a:cs typeface="B Yekan" pitchFamily="2" charset="-78"/>
              </a:rPr>
              <a:t>ارزش پلتفرم نزد یک گروه از مشتریان به طور چشم گیری به تعداد کاربران سایر وجوه پلتفرم بستگی دارد.</a:t>
            </a:r>
          </a:p>
          <a:p>
            <a:pPr algn="justLow" rtl="1"/>
            <a:endParaRPr lang="fa-IR" dirty="0" smtClean="0">
              <a:cs typeface="B Yekan" pitchFamily="2" charset="-78"/>
            </a:endParaRPr>
          </a:p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راه‌حل: یارانه دادن</a:t>
            </a:r>
          </a:p>
          <a:p>
            <a:pPr algn="justLow" rtl="1"/>
            <a:r>
              <a:rPr lang="fa-IR" dirty="0" smtClean="0">
                <a:cs typeface="B Yekan" pitchFamily="2" charset="-78"/>
              </a:rPr>
              <a:t>رایگان برای یک وجه</a:t>
            </a:r>
          </a:p>
          <a:p>
            <a:pPr algn="justLow" rtl="1"/>
            <a:r>
              <a:rPr lang="fa-IR" dirty="0" smtClean="0">
                <a:cs typeface="B Yekan" pitchFamily="2" charset="-78"/>
              </a:rPr>
              <a:t>وسوسه‌انگیر برای وجوه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/>
              <a:t>2. پلتفرم های چندوجهی</a:t>
            </a:r>
            <a:endParaRPr lang="en-US" sz="4000" dirty="0"/>
          </a:p>
        </p:txBody>
      </p:sp>
      <p:pic>
        <p:nvPicPr>
          <p:cNvPr id="7" name="Picture 2" descr="http://hiox.org/resource/5737-Who-Came-First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601" cy="68580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172200" y="1941016"/>
            <a:ext cx="2743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مشکل</a:t>
            </a:r>
            <a:endParaRPr lang="en-US" sz="28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  <a:p>
            <a:pPr algn="justLow" rtl="1"/>
            <a:r>
              <a:rPr lang="fa-IR" dirty="0" smtClean="0">
                <a:cs typeface="B Yekan" pitchFamily="2" charset="-78"/>
              </a:rPr>
              <a:t>ارزش پلتفرم نزد یک گروه از مشتریان به طور چشم گیری به تعداد کاربران سایر وجوه پلتفرم بستگی دارد.</a:t>
            </a:r>
          </a:p>
          <a:p>
            <a:pPr algn="justLow" rtl="1"/>
            <a:endParaRPr lang="fa-IR" dirty="0" smtClean="0">
              <a:cs typeface="B Yekan" pitchFamily="2" charset="-78"/>
            </a:endParaRPr>
          </a:p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راه‌حل: یارانه دادن</a:t>
            </a:r>
          </a:p>
          <a:p>
            <a:pPr algn="justLow" rtl="1"/>
            <a:r>
              <a:rPr lang="fa-IR" dirty="0" smtClean="0">
                <a:cs typeface="B Yekan" pitchFamily="2" charset="-78"/>
              </a:rPr>
              <a:t>رایگان برای یک وجه</a:t>
            </a:r>
          </a:p>
          <a:p>
            <a:pPr algn="justLow" rtl="1"/>
            <a:r>
              <a:rPr lang="fa-IR" dirty="0" smtClean="0">
                <a:cs typeface="B Yekan" pitchFamily="2" charset="-78"/>
              </a:rPr>
              <a:t>وسوسه‌انگیر برای وجوه دیگر</a:t>
            </a:r>
          </a:p>
          <a:p>
            <a:pPr algn="justLow" rtl="1"/>
            <a:endParaRPr lang="fa-IR" dirty="0" smtClean="0">
              <a:cs typeface="B Yekan" pitchFamily="2" charset="-78"/>
            </a:endParaRPr>
          </a:p>
          <a:p>
            <a:pPr algn="justLow" rtl="1"/>
            <a:r>
              <a:rPr lang="fa-IR" sz="2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چالش‌ها</a:t>
            </a:r>
          </a:p>
          <a:p>
            <a:pPr marL="0" lvl="2" algn="justLow" rtl="1"/>
            <a:r>
              <a:rPr lang="fa-IR" dirty="0" smtClean="0">
                <a:cs typeface="B Yekan" pitchFamily="2" charset="-78"/>
              </a:rPr>
              <a:t>شناسایی دریافت کننده یارانه</a:t>
            </a:r>
          </a:p>
          <a:p>
            <a:pPr marL="0" lvl="2" algn="justLow" rtl="1"/>
            <a:r>
              <a:rPr lang="fa-IR" dirty="0" smtClean="0">
                <a:cs typeface="B Yekan" pitchFamily="2" charset="-78"/>
              </a:rPr>
              <a:t>قیمت گذاری صحیح</a:t>
            </a:r>
            <a:endParaRPr lang="en-US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Mahdi\Desktop\temptation_5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>
                <a:solidFill>
                  <a:schemeClr val="bg1"/>
                </a:solidFill>
              </a:rPr>
              <a:t>2. پلتفرم های چندوجهی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533400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آیا ما می توانیم به اندازه کافی مشتریان هر یک از طرف های پلتفرم را جذب نماییم؟</a:t>
            </a:r>
          </a:p>
          <a:p>
            <a:pPr algn="r" rtl="1"/>
            <a:endParaRPr lang="en-US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کدام طرف نسبت به قیمت حساس تر است؟</a:t>
            </a:r>
            <a:endParaRPr lang="en-US" sz="20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19800" y="274638"/>
            <a:ext cx="3200400" cy="5821362"/>
          </a:xfrm>
        </p:spPr>
        <p:txBody>
          <a:bodyPr>
            <a:normAutofit/>
          </a:bodyPr>
          <a:lstStyle/>
          <a:p>
            <a:r>
              <a:rPr lang="fa-IR" dirty="0" smtClean="0">
                <a:cs typeface="B Yekan" pitchFamily="2" charset="-78"/>
              </a:rPr>
              <a:t>از </a:t>
            </a:r>
            <a:r>
              <a:rPr lang="fa-IR" sz="6000" dirty="0" smtClean="0">
                <a:cs typeface="B Yekan" pitchFamily="2" charset="-78"/>
              </a:rPr>
              <a:t/>
            </a:r>
            <a:br>
              <a:rPr lang="fa-IR" sz="6000" dirty="0" smtClean="0">
                <a:cs typeface="B Yekan" pitchFamily="2" charset="-78"/>
              </a:rPr>
            </a:br>
            <a: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الگوها</a:t>
            </a:r>
            <a:r>
              <a:rPr lang="fa-I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 </a:t>
            </a:r>
            <a:r>
              <a:rPr lang="fa-IR" sz="2800" dirty="0" smtClean="0">
                <a:cs typeface="B Yekan" pitchFamily="2" charset="-78"/>
              </a:rPr>
              <a:t>استفاده کنید برای...</a:t>
            </a:r>
            <a:endParaRPr lang="en-US" sz="2800" dirty="0">
              <a:cs typeface="B Yekan" pitchFamily="2" charset="-78"/>
            </a:endParaRPr>
          </a:p>
        </p:txBody>
      </p:sp>
      <p:pic>
        <p:nvPicPr>
          <p:cNvPr id="26628" name="Picture 4" descr="http://allcraftsblogs.com/stuffed_animal_sewing_patterns/giraffe_animal_sewing_pattern/girnorm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Documents and Settings\Mahdi\Desktop\temptation_57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0" y="411162"/>
            <a:ext cx="4191000" cy="1189038"/>
          </a:xfrm>
        </p:spPr>
        <p:txBody>
          <a:bodyPr>
            <a:noAutofit/>
          </a:bodyPr>
          <a:lstStyle/>
          <a:p>
            <a:r>
              <a:rPr lang="fa-IR" sz="4000" dirty="0" smtClean="0">
                <a:solidFill>
                  <a:schemeClr val="bg1"/>
                </a:solidFill>
              </a:rPr>
              <a:t>2. پلتفرم های چندوجهی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62000" y="533400"/>
            <a:ext cx="44196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آیا ما می توانیم به اندازه کافی مشتریان هر یک از طرف های پلتفرم را جذب نماییم؟</a:t>
            </a:r>
          </a:p>
          <a:p>
            <a:pPr algn="r" rtl="1"/>
            <a:endParaRPr lang="en-US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کدام طرف نسبت به قیمت حساس تر است؟</a:t>
            </a:r>
            <a:endParaRPr lang="en-US" sz="20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181600" y="4265474"/>
            <a:ext cx="3429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آیا می توان آن طرف را با ارائه یک پیشنهاد همراه با یارانه وسوسه نمود؟</a:t>
            </a:r>
          </a:p>
          <a:p>
            <a:pPr algn="r" rtl="1"/>
            <a:endParaRPr lang="en-US" b="1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r" rtl="1"/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آیا طرف دیگر پلتفرم به اندازه کافی درآمد ایجاد خواهد کرد تا این یارانه ها پوشش داده شوند؟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fa-IR" dirty="0" smtClean="0"/>
              <a:t>بوم الگوی پلتفرم چندوجهی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en-US" sz="3600">
              <a:cs typeface="Dast Nevis" pitchFamily="66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20689"/>
            <a:ext cx="8458200" cy="568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391400" y="1752600"/>
            <a:ext cx="1447800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بخش مشتری 1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010464" y="1752600"/>
            <a:ext cx="1447800" cy="6096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ارزش پیشنهادی 1</a:t>
            </a:r>
            <a:endParaRPr lang="en-US" sz="1400" dirty="0">
              <a:cs typeface="Dast Nevis" pitchFamily="66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1676400"/>
            <a:ext cx="14478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ترویج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تامین خدمات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362200" y="3810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629400" y="5520396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جریان درآمدی 1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438400" y="55626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مدیریت، توسعه و نگهداری 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391400" y="2514600"/>
            <a:ext cx="1447800" cy="533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dirty="0" smtClean="0">
                <a:solidFill>
                  <a:sysClr val="windowText" lastClr="000000"/>
                </a:solidFill>
                <a:cs typeface="Dast Nevis" pitchFamily="66" charset="-78"/>
              </a:rPr>
              <a:t>بخش مشتری 2</a:t>
            </a:r>
            <a:endParaRPr lang="en-US" sz="14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62400" y="2514600"/>
            <a:ext cx="1524000" cy="5334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dirty="0" smtClean="0">
                <a:solidFill>
                  <a:sysClr val="windowText" lastClr="000000"/>
                </a:solidFill>
                <a:cs typeface="Dast Nevis" pitchFamily="66" charset="-78"/>
              </a:rPr>
              <a:t>ارزش پیشنهادی 2</a:t>
            </a:r>
            <a:endParaRPr lang="en-US" sz="14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66800" y="55626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احتمالا یارانه جریان درآمدی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5334000" y="5528604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جریان درآمدی 2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7391400" y="3200400"/>
            <a:ext cx="1447800" cy="533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و ...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3962400" y="3200400"/>
            <a:ext cx="1524000" cy="533400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و ...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3962400" y="3962400"/>
            <a:ext cx="1524000" cy="12192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جذابیت </a:t>
            </a:r>
          </a:p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مرتبط کردن </a:t>
            </a:r>
          </a:p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کاهش هزینه ها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1143000"/>
          </a:xfrm>
        </p:spPr>
        <p:txBody>
          <a:bodyPr>
            <a:normAutofit/>
          </a:bodyPr>
          <a:lstStyle/>
          <a:p>
            <a:r>
              <a:rPr lang="fa-IR" sz="3600" dirty="0" smtClean="0">
                <a:cs typeface="B Yekan" pitchFamily="2" charset="-78"/>
              </a:rPr>
              <a:t>به عنوان مدل کسب و کار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562600" cy="1143000"/>
          </a:xfrm>
        </p:spPr>
        <p:txBody>
          <a:bodyPr>
            <a:normAutofit/>
          </a:bodyPr>
          <a:lstStyle/>
          <a:p>
            <a:r>
              <a:rPr lang="fa-IR" sz="3600" dirty="0" smtClean="0">
                <a:cs typeface="B Yekan" pitchFamily="2" charset="-78"/>
              </a:rPr>
              <a:t>به عنوان مدل کسب و کار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72200" y="2133600"/>
            <a:ext cx="2743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sz="2400" dirty="0" smtClean="0">
                <a:cs typeface="B Yekan" pitchFamily="2" charset="-78"/>
              </a:rPr>
              <a:t>حداقل یک بخش مهم از مشتریان شرکت از پیشنهادی مجانی بهره می‌برند.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172200" y="2133600"/>
            <a:ext cx="27432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Low" rtl="1">
              <a:buNone/>
            </a:pPr>
            <a:r>
              <a:rPr lang="fa-IR" sz="2400" dirty="0" smtClean="0">
                <a:cs typeface="B Yekan" pitchFamily="2" charset="-78"/>
              </a:rPr>
              <a:t>حداقل یک بخش مهم از مشتریان شرکت از پیشنهادی مجانی بهره می‌برند.</a:t>
            </a:r>
          </a:p>
          <a:p>
            <a:pPr algn="justLow" rtl="1">
              <a:buNone/>
            </a:pPr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هزینه خدمات مجانی توسط قسمت دیگری از مدل کسب و کار یا بخش دیگری از مشتریان پرداخت می‌شود</a:t>
            </a:r>
            <a:endParaRPr lang="en-US" sz="2400" dirty="0" smtClean="0">
              <a:cs typeface="B Yekan" pitchFamily="2" charset="-78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57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به عنوان مدل کسب و کار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pic>
        <p:nvPicPr>
          <p:cNvPr id="69634" name="Picture 2" descr="http://www.webshad.com/wp-content/uploads/2012/04/29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981200"/>
            <a:ext cx="2057400" cy="1371600"/>
          </a:xfrm>
          <a:prstGeom prst="rect">
            <a:avLst/>
          </a:prstGeom>
          <a:noFill/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457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به عنوان مدل کسب و کار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pic>
        <p:nvPicPr>
          <p:cNvPr id="69634" name="Picture 2" descr="http://www.webshad.com/wp-content/uploads/2012/04/29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981200"/>
            <a:ext cx="2057400" cy="1371600"/>
          </a:xfrm>
          <a:prstGeom prst="rect">
            <a:avLst/>
          </a:prstGeom>
          <a:noFill/>
        </p:spPr>
      </p:pic>
      <p:pic>
        <p:nvPicPr>
          <p:cNvPr id="69636" name="Picture 4" descr="http://upload.wikimedia.org/wikipedia/commons/9/9b/Flick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581400"/>
            <a:ext cx="2746375" cy="833525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به عنوان مدل کسب و کار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productfocus.com/blog/wp-content/uploads/2011/04/Free-Image.jpg"/>
          <p:cNvPicPr>
            <a:picLocks noChangeAspect="1" noChangeArrowheads="1"/>
          </p:cNvPicPr>
          <p:nvPr/>
        </p:nvPicPr>
        <p:blipFill>
          <a:blip r:embed="rId2" cstate="print"/>
          <a:srcRect l="6579" r="7895"/>
          <a:stretch>
            <a:fillRect/>
          </a:stretch>
        </p:blipFill>
        <p:spPr bwMode="auto">
          <a:xfrm>
            <a:off x="0" y="0"/>
            <a:ext cx="6096000" cy="6858000"/>
          </a:xfrm>
          <a:prstGeom prst="rect">
            <a:avLst/>
          </a:prstGeom>
          <a:noFill/>
        </p:spPr>
      </p:pic>
      <p:pic>
        <p:nvPicPr>
          <p:cNvPr id="69634" name="Picture 2" descr="http://www.webshad.com/wp-content/uploads/2012/04/29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53200" y="1981200"/>
            <a:ext cx="2057400" cy="1371600"/>
          </a:xfrm>
          <a:prstGeom prst="rect">
            <a:avLst/>
          </a:prstGeom>
          <a:noFill/>
        </p:spPr>
      </p:pic>
      <p:pic>
        <p:nvPicPr>
          <p:cNvPr id="69636" name="Picture 4" descr="http://upload.wikimedia.org/wikipedia/commons/9/9b/Flickr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48400" y="3581400"/>
            <a:ext cx="2746375" cy="833525"/>
          </a:xfrm>
          <a:prstGeom prst="rect">
            <a:avLst/>
          </a:prstGeom>
          <a:noFill/>
        </p:spPr>
      </p:pic>
      <p:pic>
        <p:nvPicPr>
          <p:cNvPr id="69640" name="Picture 8" descr="http://www.hiltoncaribbean.com/winter/wp-content/uploads/2013/12/Instagram-logo-00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648200"/>
            <a:ext cx="1905000" cy="1905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به عنوان مدل کسب و کار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 descr="http://www.kmmtradio.com/images/advertis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"/>
            <a:ext cx="6096001" cy="6858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457200" y="274638"/>
            <a:ext cx="5562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تبلیغات: یک مدل چندوجهی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72200" y="4800600"/>
            <a:ext cx="2895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انبوه جمعیت برابر با تضمین درآمد تبلیغات نیست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248400" y="1778674"/>
            <a:ext cx="2819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جذب حجم انبوه مخاطبان با محتوی یا محصول رایگان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00801" y="3436203"/>
            <a:ext cx="2590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فروش فضا به تبلیغ دهندگان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fa-IR" dirty="0" smtClean="0"/>
              <a:t>بوم الگوی تبلیغات رایگان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en-US" sz="3600" dirty="0">
              <a:cs typeface="Dast Nevis" pitchFamily="66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20689"/>
            <a:ext cx="8458200" cy="568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5438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تبلیغ کنندگان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10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فضای تبلیغات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تکرار دائم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1676400"/>
            <a:ext cx="14478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ترویج پلتفرم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توسعه پلتفرم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62200" y="3810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867400" y="5520396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درآمدهای حاصل از تبلیغات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2362200" y="5534464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مدیریت، توسعه و نگهداری 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43800" y="34290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مشتریان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62864" y="35052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محصول یا خدمت رایگان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066800" y="5540828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هزینه‌های جذب مشتری (ترافیک)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http://allcraftsblogs.com/stuffed_animal_sewing_patterns/giraffe_animal_sewing_pattern/1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6096000" cy="6858000"/>
          </a:xfrm>
          <a:prstGeom prst="rect">
            <a:avLst/>
          </a:prstGeom>
          <a:noFill/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019800" y="274638"/>
            <a:ext cx="3200400" cy="5821362"/>
          </a:xfrm>
        </p:spPr>
        <p:txBody>
          <a:bodyPr>
            <a:normAutofit/>
          </a:bodyPr>
          <a:lstStyle/>
          <a:p>
            <a:r>
              <a:rPr lang="fa-IR" dirty="0" smtClean="0">
                <a:cs typeface="B Yekan" pitchFamily="2" charset="-78"/>
              </a:rPr>
              <a:t>نوآوری در خلق </a:t>
            </a:r>
            <a:r>
              <a:rPr lang="fa-IR" sz="6000" dirty="0" smtClean="0">
                <a:cs typeface="B Yekan" pitchFamily="2" charset="-78"/>
              </a:rPr>
              <a:t/>
            </a:r>
            <a:br>
              <a:rPr lang="fa-IR" sz="6000" dirty="0" smtClean="0">
                <a:cs typeface="B Yekan" pitchFamily="2" charset="-78"/>
              </a:rPr>
            </a:br>
            <a: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مدل</a:t>
            </a:r>
            <a:b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</a:br>
            <a:r>
              <a:rPr lang="fa-IR" sz="5400" dirty="0" smtClean="0">
                <a:cs typeface="B Yekan" pitchFamily="2" charset="-78"/>
              </a:rPr>
              <a:t>کسب و کار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0"/>
            <a:ext cx="6172200" cy="6858000"/>
            <a:chOff x="1676400" y="1524000"/>
            <a:chExt cx="3743325" cy="3162300"/>
          </a:xfrm>
        </p:grpSpPr>
        <p:pic>
          <p:nvPicPr>
            <p:cNvPr id="77827" name="Picture 3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l="82548"/>
            <a:stretch>
              <a:fillRect/>
            </a:stretch>
          </p:blipFill>
          <p:spPr bwMode="auto">
            <a:xfrm>
              <a:off x="4114800" y="1524000"/>
              <a:ext cx="1304925" cy="3162300"/>
            </a:xfrm>
            <a:prstGeom prst="rect">
              <a:avLst/>
            </a:prstGeom>
            <a:noFill/>
          </p:spPr>
        </p:pic>
        <p:pic>
          <p:nvPicPr>
            <p:cNvPr id="77828" name="Picture 4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r="66369"/>
            <a:stretch>
              <a:fillRect/>
            </a:stretch>
          </p:blipFill>
          <p:spPr bwMode="auto">
            <a:xfrm>
              <a:off x="1676400" y="1524000"/>
              <a:ext cx="2514600" cy="3162300"/>
            </a:xfrm>
            <a:prstGeom prst="rect">
              <a:avLst/>
            </a:prstGeom>
            <a:noFill/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1600200"/>
            <a:ext cx="2667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ارائه خدمات پایه‌ای رایگان</a:t>
            </a:r>
          </a:p>
          <a:p>
            <a:pPr algn="justLow" rtl="1"/>
            <a:r>
              <a:rPr lang="fa-IR" sz="2000" dirty="0" smtClean="0">
                <a:cs typeface="B Yekan" pitchFamily="2" charset="-78"/>
              </a:rPr>
              <a:t>(90 درصد کل کاربران)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0"/>
            <a:ext cx="2057400" cy="21336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فریمیوم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0"/>
            <a:ext cx="6172200" cy="6858000"/>
            <a:chOff x="1676400" y="1524000"/>
            <a:chExt cx="3743325" cy="3162300"/>
          </a:xfrm>
        </p:grpSpPr>
        <p:pic>
          <p:nvPicPr>
            <p:cNvPr id="77827" name="Picture 3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l="82548"/>
            <a:stretch>
              <a:fillRect/>
            </a:stretch>
          </p:blipFill>
          <p:spPr bwMode="auto">
            <a:xfrm>
              <a:off x="4114800" y="1524000"/>
              <a:ext cx="1304925" cy="3162300"/>
            </a:xfrm>
            <a:prstGeom prst="rect">
              <a:avLst/>
            </a:prstGeom>
            <a:noFill/>
          </p:spPr>
        </p:pic>
        <p:pic>
          <p:nvPicPr>
            <p:cNvPr id="77828" name="Picture 4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r="66369"/>
            <a:stretch>
              <a:fillRect/>
            </a:stretch>
          </p:blipFill>
          <p:spPr bwMode="auto">
            <a:xfrm>
              <a:off x="1676400" y="1524000"/>
              <a:ext cx="2514600" cy="3162300"/>
            </a:xfrm>
            <a:prstGeom prst="rect">
              <a:avLst/>
            </a:prstGeom>
            <a:noFill/>
          </p:spPr>
        </p:pic>
      </p:grp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248400" y="1600200"/>
            <a:ext cx="2667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ارائه خدمات پایه‌ای رایگان</a:t>
            </a:r>
          </a:p>
          <a:p>
            <a:pPr algn="justLow" rtl="1"/>
            <a:r>
              <a:rPr lang="fa-IR" sz="2000" dirty="0" smtClean="0">
                <a:cs typeface="B Yekan" pitchFamily="2" charset="-78"/>
              </a:rPr>
              <a:t>(90 درصد کل کاربران)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پرداخت پول برای خدمات بیشتر </a:t>
            </a:r>
          </a:p>
          <a:p>
            <a:pPr algn="justLow" rtl="1"/>
            <a:r>
              <a:rPr lang="fa-IR" sz="2000" dirty="0" smtClean="0">
                <a:cs typeface="B Yekan" pitchFamily="2" charset="-78"/>
              </a:rPr>
              <a:t>(10 درصد کل کاربران)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0"/>
            <a:ext cx="2057400" cy="21336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فریمیوم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0"/>
            <a:ext cx="6172200" cy="6858000"/>
            <a:chOff x="1676400" y="1524000"/>
            <a:chExt cx="3743325" cy="3162300"/>
          </a:xfrm>
        </p:grpSpPr>
        <p:pic>
          <p:nvPicPr>
            <p:cNvPr id="77827" name="Picture 3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l="82548"/>
            <a:stretch>
              <a:fillRect/>
            </a:stretch>
          </p:blipFill>
          <p:spPr bwMode="auto">
            <a:xfrm>
              <a:off x="4114800" y="1524000"/>
              <a:ext cx="1304925" cy="3162300"/>
            </a:xfrm>
            <a:prstGeom prst="rect">
              <a:avLst/>
            </a:prstGeom>
            <a:noFill/>
          </p:spPr>
        </p:pic>
        <p:pic>
          <p:nvPicPr>
            <p:cNvPr id="77828" name="Picture 4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r="66369"/>
            <a:stretch>
              <a:fillRect/>
            </a:stretch>
          </p:blipFill>
          <p:spPr bwMode="auto">
            <a:xfrm>
              <a:off x="1676400" y="1524000"/>
              <a:ext cx="2514600" cy="3162300"/>
            </a:xfrm>
            <a:prstGeom prst="rect">
              <a:avLst/>
            </a:prstGeom>
            <a:noFill/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2057400" cy="21336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فریمیوم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pic>
        <p:nvPicPr>
          <p:cNvPr id="78850" name="Picture 2" descr="http://onlinetechguru.org/wp-content/uploads/2013/06/ur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0"/>
            <a:ext cx="2580136" cy="1143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0"/>
            <a:ext cx="6172200" cy="6858000"/>
            <a:chOff x="1676400" y="1524000"/>
            <a:chExt cx="3743325" cy="3162300"/>
          </a:xfrm>
        </p:grpSpPr>
        <p:pic>
          <p:nvPicPr>
            <p:cNvPr id="77827" name="Picture 3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l="82548"/>
            <a:stretch>
              <a:fillRect/>
            </a:stretch>
          </p:blipFill>
          <p:spPr bwMode="auto">
            <a:xfrm>
              <a:off x="4114800" y="1524000"/>
              <a:ext cx="1304925" cy="3162300"/>
            </a:xfrm>
            <a:prstGeom prst="rect">
              <a:avLst/>
            </a:prstGeom>
            <a:noFill/>
          </p:spPr>
        </p:pic>
        <p:pic>
          <p:nvPicPr>
            <p:cNvPr id="77828" name="Picture 4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r="66369"/>
            <a:stretch>
              <a:fillRect/>
            </a:stretch>
          </p:blipFill>
          <p:spPr bwMode="auto">
            <a:xfrm>
              <a:off x="1676400" y="1524000"/>
              <a:ext cx="2514600" cy="3162300"/>
            </a:xfrm>
            <a:prstGeom prst="rect">
              <a:avLst/>
            </a:prstGeom>
            <a:noFill/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2057400" cy="21336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فریمیوم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pic>
        <p:nvPicPr>
          <p:cNvPr id="78850" name="Picture 2" descr="http://onlinetechguru.org/wp-content/uploads/2013/06/ur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0"/>
            <a:ext cx="2580136" cy="1143000"/>
          </a:xfrm>
          <a:prstGeom prst="rect">
            <a:avLst/>
          </a:prstGeom>
          <a:noFill/>
        </p:spPr>
      </p:pic>
      <p:pic>
        <p:nvPicPr>
          <p:cNvPr id="7885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2971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3"/>
          <p:cNvGrpSpPr/>
          <p:nvPr/>
        </p:nvGrpSpPr>
        <p:grpSpPr>
          <a:xfrm>
            <a:off x="0" y="0"/>
            <a:ext cx="6172200" cy="6858000"/>
            <a:chOff x="1676400" y="1524000"/>
            <a:chExt cx="3743325" cy="3162300"/>
          </a:xfrm>
        </p:grpSpPr>
        <p:pic>
          <p:nvPicPr>
            <p:cNvPr id="77827" name="Picture 3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l="82548"/>
            <a:stretch>
              <a:fillRect/>
            </a:stretch>
          </p:blipFill>
          <p:spPr bwMode="auto">
            <a:xfrm>
              <a:off x="4114800" y="1524000"/>
              <a:ext cx="1304925" cy="3162300"/>
            </a:xfrm>
            <a:prstGeom prst="rect">
              <a:avLst/>
            </a:prstGeom>
            <a:noFill/>
          </p:spPr>
        </p:pic>
        <p:pic>
          <p:nvPicPr>
            <p:cNvPr id="77828" name="Picture 4" descr="C:\Documents and Settings\Mahdi\Desktop\hootsuite-premium-plans.jpg"/>
            <p:cNvPicPr>
              <a:picLocks noChangeAspect="1" noChangeArrowheads="1"/>
            </p:cNvPicPr>
            <p:nvPr/>
          </p:nvPicPr>
          <p:blipFill>
            <a:blip r:embed="rId2" cstate="print"/>
            <a:srcRect r="66369"/>
            <a:stretch>
              <a:fillRect/>
            </a:stretch>
          </p:blipFill>
          <p:spPr bwMode="auto">
            <a:xfrm>
              <a:off x="1676400" y="1524000"/>
              <a:ext cx="2514600" cy="3162300"/>
            </a:xfrm>
            <a:prstGeom prst="rect">
              <a:avLst/>
            </a:prstGeom>
            <a:noFill/>
          </p:spPr>
        </p:pic>
      </p:grp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2057400" cy="2133600"/>
          </a:xfrm>
          <a:prstGeom prst="rect">
            <a:avLst/>
          </a:prstGeom>
          <a:solidFill>
            <a:srgbClr val="FFFF00"/>
          </a:solidFill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فریمیوم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pic>
        <p:nvPicPr>
          <p:cNvPr id="78850" name="Picture 2" descr="http://onlinetechguru.org/wp-content/uploads/2013/06/ur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1524000"/>
            <a:ext cx="2580136" cy="1143000"/>
          </a:xfrm>
          <a:prstGeom prst="rect">
            <a:avLst/>
          </a:prstGeom>
          <a:noFill/>
        </p:spPr>
      </p:pic>
      <p:pic>
        <p:nvPicPr>
          <p:cNvPr id="7885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05600" y="2971800"/>
            <a:ext cx="1905000" cy="1905000"/>
          </a:xfrm>
          <a:prstGeom prst="rect">
            <a:avLst/>
          </a:prstGeom>
          <a:noFill/>
        </p:spPr>
      </p:pic>
      <p:pic>
        <p:nvPicPr>
          <p:cNvPr id="78861" name="Picture 13" descr="https://www.shoeboxed.com/wp-content/uploads/2013/08/evernote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876800"/>
            <a:ext cx="2838450" cy="15745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http://moritzlaw.osu.edu/campus-life/wp-content/uploads/sites/12/2013/08/student-health-insurance-cc1.jpg"/>
          <p:cNvPicPr>
            <a:picLocks noChangeAspect="1" noChangeArrowheads="1"/>
          </p:cNvPicPr>
          <p:nvPr/>
        </p:nvPicPr>
        <p:blipFill>
          <a:blip r:embed="rId2" cstate="print"/>
          <a:srcRect l="3719" r="3306"/>
          <a:stretch>
            <a:fillRect/>
          </a:stretch>
        </p:blipFill>
        <p:spPr bwMode="auto">
          <a:xfrm>
            <a:off x="-1" y="0"/>
            <a:ext cx="6172201" cy="6858000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7620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بیمه: فریمیوم</a:t>
            </a:r>
            <a:r>
              <a:rPr kumimoji="0" lang="fa-IR" sz="40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 وارونه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هزینه های ناشی از تعداد اندکی حوادث توسط پرداخت های تعداد زیادی از کاربران پوشش داده می شود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7620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نرم‌افزارهای متن‌باز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فریمیوم با کمی تغییر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</p:txBody>
      </p:sp>
      <p:pic>
        <p:nvPicPr>
          <p:cNvPr id="7" name="Picture 6" descr="File:Opensourc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5761779" cy="518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فریمیوم با کمی تغییر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نرم‌افزار رایگان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پشتیبانی و آموزش پولی</a:t>
            </a:r>
          </a:p>
        </p:txBody>
      </p:sp>
      <p:pic>
        <p:nvPicPr>
          <p:cNvPr id="7" name="Picture 6" descr="File:Opensource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143000"/>
            <a:ext cx="5761779" cy="518160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نرم‌افزارهای متن‌باز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فریمیوم با کمی تغییر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نرم‌افزار رایگان</a:t>
            </a: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پشتیبانی و آموزش پولی</a:t>
            </a:r>
          </a:p>
        </p:txBody>
      </p:sp>
      <p:pic>
        <p:nvPicPr>
          <p:cNvPr id="86025" name="Picture 9" descr="http://www.forbidden-access.org/wp-content/uploads/2013/08/redhat-linux-logo-png-hd-sk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53200" y="4648200"/>
            <a:ext cx="2289175" cy="744920"/>
          </a:xfrm>
          <a:prstGeom prst="rect">
            <a:avLst/>
          </a:prstGeom>
          <a:noFill/>
        </p:spPr>
      </p:pic>
      <p:pic>
        <p:nvPicPr>
          <p:cNvPr id="8" name="Picture 7" descr="File:Opensource.sv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143000"/>
            <a:ext cx="5761779" cy="5181600"/>
          </a:xfrm>
          <a:prstGeom prst="rect">
            <a:avLst/>
          </a:prstGeom>
          <a:noFill/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7620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نرم‌افزارهای متن‌باز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fa-IR" dirty="0" smtClean="0"/>
              <a:t>بوم الگوی فریمیوم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en-US" sz="3600">
              <a:cs typeface="Dast Nevis" pitchFamily="66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20689"/>
            <a:ext cx="8458200" cy="568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5438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پایگاه بزرگی از کاربران رایگان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10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خدمات اولیه رایگان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1676400"/>
            <a:ext cx="14478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توسعه و مدیریت زیرساخت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62200" y="3810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پلتفرم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1447800" y="5486400"/>
            <a:ext cx="9144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هزینه‌های ثابت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7543800" y="37338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پایگاه کوچکی از کاربران پولی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62864" y="35052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خدمات ویژه وتکمیلی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52400" y="54864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هزینه‌های خدمت‌رسانی به کاربران ویژه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67400" y="16764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خودکار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سفارشی سازی انبود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81600" y="5551714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خدمات ویژه و تکمیلی پولی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438400" y="548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Dast Nevis" pitchFamily="66" charset="-78"/>
              </a:rPr>
              <a:t>هزینه‌های خدمت‌رسانی به کاربران رایگان</a:t>
            </a:r>
            <a:endParaRPr lang="en-US" sz="1600" dirty="0">
              <a:solidFill>
                <a:schemeClr val="bg1"/>
              </a:solidFill>
              <a:cs typeface="Dast Nevis" pitchFamily="66" charset="-7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53200" y="55626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خدمات اولیه رایگان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20" name="Down Arrow 19"/>
          <p:cNvSpPr/>
          <p:nvPr/>
        </p:nvSpPr>
        <p:spPr>
          <a:xfrm>
            <a:off x="7924800" y="2895600"/>
            <a:ext cx="457200" cy="762000"/>
          </a:xfrm>
          <a:prstGeom prst="down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696200" y="2971800"/>
            <a:ext cx="914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1400" dirty="0" smtClean="0">
                <a:cs typeface="B Yekan" pitchFamily="2" charset="-78"/>
              </a:rPr>
              <a:t>نرخ تبدیل</a:t>
            </a:r>
            <a:endParaRPr lang="en-US" sz="14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http://p1.pichost.me/i/20/1428924.jpg"/>
          <p:cNvPicPr>
            <a:picLocks noChangeAspect="1" noChangeArrowheads="1"/>
          </p:cNvPicPr>
          <p:nvPr/>
        </p:nvPicPr>
        <p:blipFill>
          <a:blip r:embed="rId2" cstate="print"/>
          <a:srcRect l="1216" t="5947" r="29379" b="10767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228600" y="3505200"/>
            <a:ext cx="1828800" cy="2895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rtl="1"/>
            <a:r>
              <a:rPr lang="fa-IR" sz="2800" dirty="0" smtClean="0">
                <a:solidFill>
                  <a:srgbClr val="002060"/>
                </a:solidFill>
                <a:cs typeface="Dast Nevis" pitchFamily="66" charset="-78"/>
              </a:rPr>
              <a:t>تبلیغات</a:t>
            </a:r>
          </a:p>
          <a:p>
            <a:pPr algn="r" rtl="1"/>
            <a:r>
              <a:rPr lang="fa-IR" sz="2800" dirty="0" smtClean="0">
                <a:solidFill>
                  <a:srgbClr val="002060"/>
                </a:solidFill>
                <a:cs typeface="Dast Nevis" pitchFamily="66" charset="-78"/>
              </a:rPr>
              <a:t>فریمیوم</a:t>
            </a:r>
          </a:p>
          <a:p>
            <a:pPr algn="r" rtl="1"/>
            <a:r>
              <a:rPr lang="fa-IR" sz="2800" dirty="0" smtClean="0">
                <a:solidFill>
                  <a:srgbClr val="002060"/>
                </a:solidFill>
                <a:cs typeface="Dast Nevis" pitchFamily="66" charset="-78"/>
              </a:rPr>
              <a:t>طعمه و شکار</a:t>
            </a:r>
            <a:endParaRPr lang="en-US" sz="2800" dirty="0">
              <a:solidFill>
                <a:srgbClr val="002060"/>
              </a:solidFill>
              <a:cs typeface="Dast Nevis" pitchFamily="66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981200" y="889337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002060"/>
                </a:solidFill>
                <a:cs typeface="Dast Nevis" pitchFamily="66" charset="-78"/>
              </a:rPr>
              <a:t>1.دنباله ‌دار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52600" y="4470737"/>
            <a:ext cx="32004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002060"/>
                </a:solidFill>
                <a:cs typeface="Dast Nevis" pitchFamily="66" charset="-78"/>
              </a:rPr>
              <a:t>3.رایگان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0" y="2743200"/>
            <a:ext cx="3429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002060"/>
                </a:solidFill>
                <a:cs typeface="Dast Nevis" pitchFamily="66" charset="-78"/>
              </a:rPr>
              <a:t>2.چندوجهی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553200" y="2667000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7200" dirty="0" smtClean="0">
                <a:solidFill>
                  <a:srgbClr val="002060"/>
                </a:solidFill>
                <a:cs typeface="Dast Nevis" pitchFamily="66" charset="-78"/>
              </a:rPr>
              <a:t>الگوها: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ttp://g-ecx.images-amazon.com/images/G/01/aplus/detail-page/B000BUUVTE_1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599" cy="6858001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9144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طعمه و شکار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پیشنهاد اولیه </a:t>
            </a:r>
            <a:r>
              <a:rPr lang="fa-IR" sz="2400" dirty="0" smtClean="0">
                <a:cs typeface="B Yekan" pitchFamily="2" charset="-78"/>
              </a:rPr>
              <a:t>رایگان یا بسیار ارزان</a:t>
            </a:r>
            <a:endParaRPr lang="fa-IR" sz="24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ttp://g-ecx.images-amazon.com/images/G/01/aplus/detail-page/B000BUUVTE_1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599" cy="6858001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9144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طعمه و شکار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پیشنهاد اولیه </a:t>
            </a:r>
            <a:r>
              <a:rPr lang="fa-IR" sz="2400" dirty="0" smtClean="0">
                <a:cs typeface="B Yekan" pitchFamily="2" charset="-78"/>
              </a:rPr>
              <a:t>رایگان یا بسیار ارزان</a:t>
            </a:r>
            <a:endParaRPr lang="fa-IR" sz="2400" dirty="0" smtClean="0">
              <a:cs typeface="B Yekan" pitchFamily="2" charset="-78"/>
            </a:endParaRP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تطمیع برای خریدهای بعدی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44" name="Picture 4" descr="http://g-ecx.images-amazon.com/images/G/01/aplus/detail-page/B000BUUVTE_1l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5943599" cy="6858001"/>
          </a:xfrm>
          <a:prstGeom prst="rect">
            <a:avLst/>
          </a:prstGeom>
          <a:noFill/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914400" y="152400"/>
            <a:ext cx="4953000" cy="1524000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+mj-ea"/>
                <a:cs typeface="B Yekan" pitchFamily="2" charset="-78"/>
              </a:rPr>
              <a:t>طعمه و شکار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5562600" y="228600"/>
            <a:ext cx="4191000" cy="11890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3</a:t>
            </a:r>
            <a:r>
              <a:rPr kumimoji="0" lang="fa-IR" sz="4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. رای</a:t>
            </a:r>
            <a:r>
              <a:rPr lang="fa-IR" sz="4800" dirty="0" smtClean="0">
                <a:latin typeface="+mj-lt"/>
                <a:ea typeface="+mj-ea"/>
                <a:cs typeface="12   Yagut_shsmrt" pitchFamily="2" charset="-78"/>
              </a:rPr>
              <a:t>گان</a:t>
            </a:r>
            <a:endParaRPr kumimoji="0" lang="fa-IR" sz="48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82946" name="AutoShape 2" descr="http://www.congruitysolutions.net/wp-content/uploads/2011/07/health_insurance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6400800" y="1752600"/>
            <a:ext cx="2514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Low" rtl="1"/>
            <a:r>
              <a:rPr lang="fa-IR" sz="2400" dirty="0" smtClean="0">
                <a:cs typeface="B Yekan" pitchFamily="2" charset="-78"/>
              </a:rPr>
              <a:t>پیشنهاد اولیه </a:t>
            </a:r>
            <a:r>
              <a:rPr lang="fa-IR" sz="2400" dirty="0" smtClean="0">
                <a:cs typeface="B Yekan" pitchFamily="2" charset="-78"/>
              </a:rPr>
              <a:t>رایگان یا بسیار ارزان</a:t>
            </a:r>
            <a:endParaRPr lang="fa-IR" sz="2400" dirty="0" smtClean="0">
              <a:cs typeface="B Yekan" pitchFamily="2" charset="-78"/>
            </a:endParaRPr>
          </a:p>
          <a:p>
            <a:pPr algn="justLow" rtl="1"/>
            <a:endParaRPr lang="fa-IR" sz="2400" dirty="0" smtClean="0">
              <a:cs typeface="B Yekan" pitchFamily="2" charset="-78"/>
            </a:endParaRPr>
          </a:p>
          <a:p>
            <a:pPr algn="justLow" rtl="1"/>
            <a:r>
              <a:rPr lang="fa-IR" sz="2400" dirty="0" smtClean="0">
                <a:cs typeface="B Yekan" pitchFamily="2" charset="-78"/>
              </a:rPr>
              <a:t>تطمیع برای خریدهای بعدی</a:t>
            </a:r>
          </a:p>
        </p:txBody>
      </p:sp>
      <p:pic>
        <p:nvPicPr>
          <p:cNvPr id="5122" name="Picture 2" descr="http://www.irancellcall.com/Areas/StoreFront/Desktop/IrancellCall/contents/images/ui1/irancell.jpg?v=D13D971C-8C9E-4E96-8361-E5DB83ECAB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05600" y="4038600"/>
            <a:ext cx="1666875" cy="1666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62000"/>
          </a:xfrm>
        </p:spPr>
        <p:txBody>
          <a:bodyPr/>
          <a:lstStyle/>
          <a:p>
            <a:r>
              <a:rPr lang="fa-IR" dirty="0" smtClean="0"/>
              <a:t>بوم الگوی طعمه و شکار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r" rtl="1"/>
            <a:endParaRPr lang="en-US" sz="3600">
              <a:cs typeface="Dast Nevis" pitchFamily="66" charset="-7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020689"/>
            <a:ext cx="8458200" cy="5684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5" name="Rounded Rectangle 4"/>
          <p:cNvSpPr/>
          <p:nvPr/>
        </p:nvSpPr>
        <p:spPr>
          <a:xfrm>
            <a:off x="7543800" y="1676400"/>
            <a:ext cx="1219200" cy="16764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بخش مشتریان علاقه‌مند به محصول رایگان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4191000" y="167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محصول طعمه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1676400"/>
            <a:ext cx="14478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تحویل محصول یا خدمات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2362200" y="38100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برند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امتیازنامه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4162864" y="35052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محصول یا خدمات شکار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0600" y="5486400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تولید </a:t>
            </a:r>
          </a:p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خدمات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867400" y="1676400"/>
            <a:ext cx="1219200" cy="106680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وابسته نمودن</a:t>
            </a:r>
          </a:p>
        </p:txBody>
      </p:sp>
      <p:sp>
        <p:nvSpPr>
          <p:cNvPr id="17" name="Rounded Rectangle 16"/>
          <p:cNvSpPr/>
          <p:nvPr/>
        </p:nvSpPr>
        <p:spPr>
          <a:xfrm>
            <a:off x="5181600" y="5551714"/>
            <a:ext cx="1219200" cy="1066800"/>
          </a:xfrm>
          <a:prstGeom prst="roundRect">
            <a:avLst/>
          </a:prstGeom>
          <a:solidFill>
            <a:srgbClr val="FFFF0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ysClr val="windowText" lastClr="000000"/>
                </a:solidFill>
                <a:cs typeface="Dast Nevis" pitchFamily="66" charset="-78"/>
              </a:rPr>
              <a:t>تکرار خرید محصولات یا خدمات (شکار)</a:t>
            </a:r>
            <a:endParaRPr lang="en-US" sz="1600" dirty="0">
              <a:solidFill>
                <a:sysClr val="windowText" lastClr="000000"/>
              </a:solidFill>
              <a:cs typeface="Dast Nevis" pitchFamily="66" charset="-78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2438400" y="54864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solidFill>
                  <a:schemeClr val="bg1"/>
                </a:solidFill>
                <a:cs typeface="Dast Nevis" pitchFamily="66" charset="-78"/>
              </a:rPr>
              <a:t>هزینه‌های ارائه طعمه</a:t>
            </a:r>
            <a:endParaRPr lang="en-US" sz="1600" dirty="0">
              <a:solidFill>
                <a:schemeClr val="bg1"/>
              </a:solidFill>
              <a:cs typeface="Dast Nevis" pitchFamily="66" charset="-78"/>
            </a:endParaRPr>
          </a:p>
        </p:txBody>
      </p:sp>
      <p:sp>
        <p:nvSpPr>
          <p:cNvPr id="19" name="Rounded Rectangle 18"/>
          <p:cNvSpPr/>
          <p:nvPr/>
        </p:nvSpPr>
        <p:spPr>
          <a:xfrm>
            <a:off x="6553200" y="5562600"/>
            <a:ext cx="1219200" cy="10668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خرید طعمه</a:t>
            </a:r>
            <a:endParaRPr lang="en-US" sz="1600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about.me</a:t>
            </a:r>
            <a:r>
              <a:rPr lang="en-US" sz="66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/</a:t>
            </a:r>
            <a:r>
              <a:rPr lang="en-US" sz="6600" b="1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mahdi.nasseri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keyblog.persiangig.com/image/businessmodelgeneration9012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00" y="5765832"/>
            <a:ext cx="1358856" cy="777870"/>
          </a:xfrm>
          <a:solidFill>
            <a:schemeClr val="bg1"/>
          </a:solidFill>
        </p:spPr>
        <p:txBody>
          <a:bodyPr/>
          <a:lstStyle/>
          <a:p>
            <a:r>
              <a:rPr lang="fa-IR" sz="3200" dirty="0" smtClean="0">
                <a:cs typeface="B Yekan" pitchFamily="2" charset="-78"/>
              </a:rPr>
              <a:t>منبع</a:t>
            </a:r>
            <a:endParaRPr lang="en-US" sz="32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533400"/>
            <a:ext cx="3810000" cy="923330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dirty="0" smtClean="0">
                <a:cs typeface="B Yekan" pitchFamily="2" charset="-78"/>
              </a:rPr>
              <a:t>تمرکز بر روی عرضه تعداد زیاد از محصولات با مخاطب خاص و محدود که گاهی به فروش می‌رسند.</a:t>
            </a: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533400"/>
            <a:ext cx="3810000" cy="2031325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dirty="0" smtClean="0">
                <a:cs typeface="B Yekan" pitchFamily="2" charset="-78"/>
              </a:rPr>
              <a:t>تمرکز بر روی عرضه تعداد زیاد از محصولات با مخاطب خاص و محدود که گاهی به فروش می‌رسند.</a:t>
            </a:r>
          </a:p>
          <a:p>
            <a:pPr algn="just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" rtl="1"/>
            <a:r>
              <a:rPr lang="fa-IR" dirty="0" smtClean="0">
                <a:cs typeface="B Yekan" pitchFamily="2" charset="-78"/>
              </a:rPr>
              <a:t>مجموع فروش اقلام کم فروش ممکن است به اندازه مدل سنتی (یعنی فروش تعداد کمی از پرفروش‌ترین اقلام) سودآور باشد.</a:t>
            </a: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0600" y="76200"/>
            <a:ext cx="2743200" cy="1143000"/>
          </a:xfrm>
        </p:spPr>
        <p:txBody>
          <a:bodyPr/>
          <a:lstStyle/>
          <a:p>
            <a:r>
              <a:rPr lang="fa-I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 دنباله‌دار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953000" y="533400"/>
            <a:ext cx="3810000" cy="3693319"/>
          </a:xfrm>
          <a:prstGeom prst="rect">
            <a:avLst/>
          </a:prstGeom>
          <a:noFill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 rtl="1"/>
            <a:r>
              <a:rPr lang="fa-IR" dirty="0" smtClean="0">
                <a:cs typeface="B Yekan" pitchFamily="2" charset="-78"/>
              </a:rPr>
              <a:t>تمرکز بر روی عرضه تعداد زیاد از محصولات با مخاطب خاص و محدود که گاهی به فروش می‌رسند.</a:t>
            </a:r>
          </a:p>
          <a:p>
            <a:pPr algn="just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" rtl="1"/>
            <a:r>
              <a:rPr lang="fa-IR" dirty="0" smtClean="0">
                <a:cs typeface="B Yekan" pitchFamily="2" charset="-78"/>
              </a:rPr>
              <a:t>مجموع فروش اقلام کم فروش ممکن است به اندازه مدل سنتی (یعنی فروش تعداد کمی از پرفروش‌ترین اقلام) سودآور باشد.</a:t>
            </a:r>
          </a:p>
          <a:p>
            <a:pPr algn="just" rtl="1">
              <a:buNone/>
            </a:pPr>
            <a:endParaRPr lang="fa-IR" dirty="0" smtClean="0">
              <a:cs typeface="B Yekan" pitchFamily="2" charset="-78"/>
            </a:endParaRPr>
          </a:p>
          <a:p>
            <a:pPr algn="just" rtl="1"/>
            <a:r>
              <a:rPr lang="fa-IR" dirty="0" smtClean="0">
                <a:cs typeface="B Yekan" pitchFamily="2" charset="-78"/>
              </a:rPr>
              <a:t>استفاده از این مدل نیازمند هزینه‌های انبارداری پایین و پلتفرم‌های قوی جهت در دسترس قرار دادن آسان محصولات با مخاطب خاص و محدود برای خریداران علاقه‌مند است</a:t>
            </a:r>
          </a:p>
        </p:txBody>
      </p:sp>
      <p:sp>
        <p:nvSpPr>
          <p:cNvPr id="8" name="Freeform 7"/>
          <p:cNvSpPr/>
          <p:nvPr/>
        </p:nvSpPr>
        <p:spPr>
          <a:xfrm>
            <a:off x="685800" y="702623"/>
            <a:ext cx="8039595" cy="5545777"/>
          </a:xfrm>
          <a:custGeom>
            <a:avLst/>
            <a:gdLst>
              <a:gd name="connsiteX0" fmla="*/ 0 w 8039595"/>
              <a:gd name="connsiteY0" fmla="*/ 0 h 5545777"/>
              <a:gd name="connsiteX1" fmla="*/ 2244436 w 8039595"/>
              <a:gd name="connsiteY1" fmla="*/ 4310743 h 5545777"/>
              <a:gd name="connsiteX2" fmla="*/ 8039595 w 8039595"/>
              <a:gd name="connsiteY2" fmla="*/ 5545777 h 5545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39595" h="5545777">
                <a:moveTo>
                  <a:pt x="0" y="0"/>
                </a:moveTo>
                <a:cubicBezTo>
                  <a:pt x="452252" y="1693223"/>
                  <a:pt x="904504" y="3386447"/>
                  <a:pt x="2244436" y="4310743"/>
                </a:cubicBezTo>
                <a:cubicBezTo>
                  <a:pt x="3584369" y="5235039"/>
                  <a:pt x="5811982" y="5390408"/>
                  <a:pt x="8039595" y="5545777"/>
                </a:cubicBezTo>
              </a:path>
            </a:pathLst>
          </a:cu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 rot="5400000">
            <a:off x="-2552700" y="3314700"/>
            <a:ext cx="6172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10800000">
            <a:off x="533400" y="6400800"/>
            <a:ext cx="8077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71800" y="64008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محصول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6" name="TextBox 15"/>
          <p:cNvSpPr txBox="1"/>
          <p:nvPr/>
        </p:nvSpPr>
        <p:spPr>
          <a:xfrm rot="16200000">
            <a:off x="-723899" y="3238500"/>
            <a:ext cx="2133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cs typeface="B Yekan" pitchFamily="2" charset="-78"/>
              </a:rPr>
              <a:t>تعداد فروش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219200" y="1600200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20 درصد پرفروش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کمی از محصولات که میزان فروش هر یک بسیار بالاست</a:t>
            </a:r>
            <a:endParaRPr lang="en-US" dirty="0">
              <a:cs typeface="B Yekan" pitchFamily="2" charset="-7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715000" y="4803338"/>
            <a:ext cx="25908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rtl="1"/>
            <a:r>
              <a:rPr lang="fa-I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دنباله‌ بلند</a:t>
            </a:r>
          </a:p>
          <a:p>
            <a:pPr algn="just" rtl="1"/>
            <a:r>
              <a:rPr lang="fa-IR" dirty="0" smtClean="0">
                <a:cs typeface="B Yekan" pitchFamily="2" charset="-78"/>
              </a:rPr>
              <a:t>تمرکز بر تعداد زیادی از محصولاتی که به میزان اندکی به فروش می‌روند.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515</TotalTime>
  <Words>1481</Words>
  <Application>Microsoft Office PowerPoint</Application>
  <PresentationFormat>On-screen Show (4:3)</PresentationFormat>
  <Paragraphs>299</Paragraphs>
  <Slides>55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Patterns</vt:lpstr>
      <vt:lpstr>Slide 2</vt:lpstr>
      <vt:lpstr>از  الگوها استفاده کنید برای...</vt:lpstr>
      <vt:lpstr>نوآوری در خلق  مدل کسب و کار</vt:lpstr>
      <vt:lpstr>Slide 5</vt:lpstr>
      <vt:lpstr>1. دنباله‌دار</vt:lpstr>
      <vt:lpstr>1. دنباله‌دار</vt:lpstr>
      <vt:lpstr>1. دنباله‌دار</vt:lpstr>
      <vt:lpstr>1. دنباله‌دار</vt:lpstr>
      <vt:lpstr>1. دنباله‌دار</vt:lpstr>
      <vt:lpstr>1. دنباله‌دار</vt:lpstr>
      <vt:lpstr>1. دنباله‌دار</vt:lpstr>
      <vt:lpstr>1. دنباله‌دار</vt:lpstr>
      <vt:lpstr>1. دنباله‌دار</vt:lpstr>
      <vt:lpstr>بوم الگوی دنباله‌دار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2. پلتفرم های چندوجهی</vt:lpstr>
      <vt:lpstr>بوم الگوی پلتفرم چندوجهی</vt:lpstr>
      <vt:lpstr>به عنوان مدل کسب و کار</vt:lpstr>
      <vt:lpstr>به عنوان مدل کسب و کار</vt:lpstr>
      <vt:lpstr>Slide 34</vt:lpstr>
      <vt:lpstr>Slide 35</vt:lpstr>
      <vt:lpstr>Slide 36</vt:lpstr>
      <vt:lpstr>Slide 37</vt:lpstr>
      <vt:lpstr>Slide 38</vt:lpstr>
      <vt:lpstr>بوم الگوی تبلیغات رایگان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بوم الگوی فریمیوم</vt:lpstr>
      <vt:lpstr>Slide 50</vt:lpstr>
      <vt:lpstr>Slide 51</vt:lpstr>
      <vt:lpstr>Slide 52</vt:lpstr>
      <vt:lpstr>بوم الگوی طعمه و شکار</vt:lpstr>
      <vt:lpstr>Slide 54</vt:lpstr>
      <vt:lpstr>منبع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الگوهای طراحی مدل کسب و کار</dc:title>
  <dc:creator>NPSoft</dc:creator>
  <cp:lastModifiedBy>mahdi</cp:lastModifiedBy>
  <cp:revision>43</cp:revision>
  <dcterms:created xsi:type="dcterms:W3CDTF">2014-03-08T10:37:30Z</dcterms:created>
  <dcterms:modified xsi:type="dcterms:W3CDTF">2014-03-09T14:11:53Z</dcterms:modified>
</cp:coreProperties>
</file>